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A68E4C-B0A4-4937-B5A9-66A95979DBB3}" type="doc">
      <dgm:prSet loTypeId="urn:microsoft.com/office/officeart/2005/8/layout/vProcess5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6E4A277B-B1A7-49DC-BF76-C43E12901F6F}">
      <dgm:prSet phldrT="[Text]"/>
      <dgm:spPr/>
      <dgm:t>
        <a:bodyPr/>
        <a:lstStyle/>
        <a:p>
          <a:r>
            <a:rPr lang="hi-IN"/>
            <a:t>अपना पिन टाइप करें</a:t>
          </a:r>
          <a:endParaRPr lang="en-US" dirty="0"/>
        </a:p>
      </dgm:t>
    </dgm:pt>
    <dgm:pt modelId="{2A1F0D0C-ED9D-4CE9-AA45-BFAE5F9D091B}" type="parTrans" cxnId="{BFDA2A34-C219-4F49-990D-65117151EC6D}">
      <dgm:prSet/>
      <dgm:spPr/>
      <dgm:t>
        <a:bodyPr/>
        <a:lstStyle/>
        <a:p>
          <a:endParaRPr lang="en-US"/>
        </a:p>
      </dgm:t>
    </dgm:pt>
    <dgm:pt modelId="{C0EE3033-C366-4CFB-9980-9C25C8154A19}" type="sibTrans" cxnId="{BFDA2A34-C219-4F49-990D-65117151EC6D}">
      <dgm:prSet/>
      <dgm:spPr/>
      <dgm:t>
        <a:bodyPr/>
        <a:lstStyle/>
        <a:p>
          <a:endParaRPr lang="en-US"/>
        </a:p>
      </dgm:t>
    </dgm:pt>
    <dgm:pt modelId="{18A5571E-5531-498D-8CB2-3B746EB3E416}">
      <dgm:prSet phldrT="[Text]"/>
      <dgm:spPr/>
      <dgm:t>
        <a:bodyPr/>
        <a:lstStyle/>
        <a:p>
          <a:r>
            <a:rPr lang="hi-IN" dirty="0"/>
            <a:t>(पर्याप्त पैसे होने पर) ए.टी.एम. आपको नकद देता</a:t>
          </a:r>
          <a:r>
            <a:rPr lang="en-IN" dirty="0"/>
            <a:t> </a:t>
          </a:r>
          <a:r>
            <a:rPr lang="hi-IN" dirty="0"/>
            <a:t>है </a:t>
          </a:r>
          <a:endParaRPr lang="en-US" dirty="0"/>
        </a:p>
      </dgm:t>
    </dgm:pt>
    <dgm:pt modelId="{AA8D124A-8836-4B24-BEA4-94F9C3EAA069}" type="parTrans" cxnId="{79DF0426-C9BD-4A33-8BBE-D563D78A6DDF}">
      <dgm:prSet/>
      <dgm:spPr/>
      <dgm:t>
        <a:bodyPr/>
        <a:lstStyle/>
        <a:p>
          <a:endParaRPr lang="en-US"/>
        </a:p>
      </dgm:t>
    </dgm:pt>
    <dgm:pt modelId="{22464A4A-6E82-457D-97A9-595588346711}" type="sibTrans" cxnId="{79DF0426-C9BD-4A33-8BBE-D563D78A6DDF}">
      <dgm:prSet/>
      <dgm:spPr/>
      <dgm:t>
        <a:bodyPr/>
        <a:lstStyle/>
        <a:p>
          <a:endParaRPr lang="en-US"/>
        </a:p>
      </dgm:t>
    </dgm:pt>
    <dgm:pt modelId="{CFB3F64D-926E-4422-8098-83506590E322}">
      <dgm:prSet phldrT="[Text]"/>
      <dgm:spPr/>
      <dgm:t>
        <a:bodyPr/>
        <a:lstStyle/>
        <a:p>
          <a:r>
            <a:rPr lang="hi-IN" dirty="0"/>
            <a:t>यह राशि आपके खाते से विकलित / कम की</a:t>
          </a:r>
          <a:r>
            <a:rPr lang="en-IN" dirty="0"/>
            <a:t> </a:t>
          </a:r>
          <a:r>
            <a:rPr lang="hi-IN" dirty="0"/>
            <a:t>जाती</a:t>
          </a:r>
          <a:r>
            <a:rPr lang="en-IN" dirty="0"/>
            <a:t> </a:t>
          </a:r>
          <a:r>
            <a:rPr lang="hi-IN" dirty="0"/>
            <a:t>है </a:t>
          </a:r>
          <a:endParaRPr lang="en-US" dirty="0"/>
        </a:p>
      </dgm:t>
    </dgm:pt>
    <dgm:pt modelId="{1F385A2C-F885-4716-92BE-EFFFF23E8940}" type="parTrans" cxnId="{F8824E78-2CF5-400A-926C-C0C4F88936D2}">
      <dgm:prSet/>
      <dgm:spPr/>
      <dgm:t>
        <a:bodyPr/>
        <a:lstStyle/>
        <a:p>
          <a:endParaRPr lang="en-US"/>
        </a:p>
      </dgm:t>
    </dgm:pt>
    <dgm:pt modelId="{94FD64A6-011A-4DC5-AAA8-C6107FECF71B}" type="sibTrans" cxnId="{F8824E78-2CF5-400A-926C-C0C4F88936D2}">
      <dgm:prSet/>
      <dgm:spPr/>
      <dgm:t>
        <a:bodyPr/>
        <a:lstStyle/>
        <a:p>
          <a:endParaRPr lang="en-US"/>
        </a:p>
      </dgm:t>
    </dgm:pt>
    <dgm:pt modelId="{E5801671-CACE-42A5-917B-D6E60B499D82}">
      <dgm:prSet phldrT="[Text]"/>
      <dgm:spPr/>
      <dgm:t>
        <a:bodyPr/>
        <a:lstStyle/>
        <a:p>
          <a:r>
            <a:rPr lang="hi-IN"/>
            <a:t>ए.टी.एम. में कार्ड डालें</a:t>
          </a:r>
          <a:endParaRPr lang="en-US" dirty="0"/>
        </a:p>
      </dgm:t>
    </dgm:pt>
    <dgm:pt modelId="{4237F561-4217-4B19-A030-6533EA181C14}" type="sibTrans" cxnId="{05A13A84-E0D1-47A3-9B32-8722912173ED}">
      <dgm:prSet/>
      <dgm:spPr/>
      <dgm:t>
        <a:bodyPr/>
        <a:lstStyle/>
        <a:p>
          <a:endParaRPr lang="en-US"/>
        </a:p>
      </dgm:t>
    </dgm:pt>
    <dgm:pt modelId="{15F33967-A26A-48FD-B189-E91CEDE7D10E}" type="parTrans" cxnId="{05A13A84-E0D1-47A3-9B32-8722912173ED}">
      <dgm:prSet/>
      <dgm:spPr/>
      <dgm:t>
        <a:bodyPr/>
        <a:lstStyle/>
        <a:p>
          <a:endParaRPr lang="en-US"/>
        </a:p>
      </dgm:t>
    </dgm:pt>
    <dgm:pt modelId="{736D60B5-D5F8-4E7A-ACCF-349651BA5A0C}" type="pres">
      <dgm:prSet presAssocID="{27A68E4C-B0A4-4937-B5A9-66A95979DBB3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E9EA7EB8-7AC9-47C1-8C7B-D39975B32B1D}" type="pres">
      <dgm:prSet presAssocID="{27A68E4C-B0A4-4937-B5A9-66A95979DBB3}" presName="dummyMaxCanvas" presStyleCnt="0">
        <dgm:presLayoutVars/>
      </dgm:prSet>
      <dgm:spPr/>
    </dgm:pt>
    <dgm:pt modelId="{ECB2E66D-50C0-4CF8-8693-291967B8F5FE}" type="pres">
      <dgm:prSet presAssocID="{27A68E4C-B0A4-4937-B5A9-66A95979DBB3}" presName="FourNodes_1" presStyleLbl="node1" presStyleIdx="0" presStyleCnt="4" custLinFactNeighborX="0" custLinFactNeighborY="1140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5FBA6CA5-5FCC-4BDC-A6EC-A4CD0A520E0B}" type="pres">
      <dgm:prSet presAssocID="{27A68E4C-B0A4-4937-B5A9-66A95979DBB3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5A8419E5-5A66-4B90-9663-267635803912}" type="pres">
      <dgm:prSet presAssocID="{27A68E4C-B0A4-4937-B5A9-66A95979DBB3}" presName="FourNodes_3" presStyleLbl="node1" presStyleIdx="2" presStyleCnt="4" custScaleX="107576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68E69681-1F53-4FCF-A891-1BF2BCEBF888}" type="pres">
      <dgm:prSet presAssocID="{27A68E4C-B0A4-4937-B5A9-66A95979DBB3}" presName="FourNodes_4" presStyleLbl="node1" presStyleIdx="3" presStyleCnt="4" custScaleX="10917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9DE0C046-0F03-4F39-8457-A5EFA85FB496}" type="pres">
      <dgm:prSet presAssocID="{27A68E4C-B0A4-4937-B5A9-66A95979DBB3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2CB470AE-3AB8-42F5-BEDD-E884A57D053D}" type="pres">
      <dgm:prSet presAssocID="{27A68E4C-B0A4-4937-B5A9-66A95979DBB3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E040DAD0-5356-4A19-83F7-4318FA71CFE3}" type="pres">
      <dgm:prSet presAssocID="{27A68E4C-B0A4-4937-B5A9-66A95979DBB3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30698001-B5F2-48AC-A148-5689822D4750}" type="pres">
      <dgm:prSet presAssocID="{27A68E4C-B0A4-4937-B5A9-66A95979DBB3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0254B193-0994-450E-B337-16B396F79A44}" type="pres">
      <dgm:prSet presAssocID="{27A68E4C-B0A4-4937-B5A9-66A95979DBB3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B6D5575-BE08-4DD6-83EC-CB76357B6151}" type="pres">
      <dgm:prSet presAssocID="{27A68E4C-B0A4-4937-B5A9-66A95979DBB3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B9539F03-2134-4735-848F-0E70DA5B7089}" type="pres">
      <dgm:prSet presAssocID="{27A68E4C-B0A4-4937-B5A9-66A95979DBB3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0F5085C4-9E64-4FB5-ACB2-CCFFE661C339}" type="presOf" srcId="{C0EE3033-C366-4CFB-9980-9C25C8154A19}" destId="{2CB470AE-3AB8-42F5-BEDD-E884A57D053D}" srcOrd="0" destOrd="0" presId="urn:microsoft.com/office/officeart/2005/8/layout/vProcess5"/>
    <dgm:cxn modelId="{F2176455-92BB-4E39-A9A1-E508A7D0C454}" type="presOf" srcId="{CFB3F64D-926E-4422-8098-83506590E322}" destId="{68E69681-1F53-4FCF-A891-1BF2BCEBF888}" srcOrd="0" destOrd="0" presId="urn:microsoft.com/office/officeart/2005/8/layout/vProcess5"/>
    <dgm:cxn modelId="{1174D9F3-0656-4E05-AFAE-34C5783DACDF}" type="presOf" srcId="{27A68E4C-B0A4-4937-B5A9-66A95979DBB3}" destId="{736D60B5-D5F8-4E7A-ACCF-349651BA5A0C}" srcOrd="0" destOrd="0" presId="urn:microsoft.com/office/officeart/2005/8/layout/vProcess5"/>
    <dgm:cxn modelId="{8A313415-574B-4703-9A62-F458035DE49B}" type="presOf" srcId="{E5801671-CACE-42A5-917B-D6E60B499D82}" destId="{30698001-B5F2-48AC-A148-5689822D4750}" srcOrd="1" destOrd="0" presId="urn:microsoft.com/office/officeart/2005/8/layout/vProcess5"/>
    <dgm:cxn modelId="{7707F537-4A4D-45C7-B9D0-BDC77FBF6F47}" type="presOf" srcId="{4237F561-4217-4B19-A030-6533EA181C14}" destId="{9DE0C046-0F03-4F39-8457-A5EFA85FB496}" srcOrd="0" destOrd="0" presId="urn:microsoft.com/office/officeart/2005/8/layout/vProcess5"/>
    <dgm:cxn modelId="{8FB48489-1B78-4561-95D0-EC08AE58D808}" type="presOf" srcId="{6E4A277B-B1A7-49DC-BF76-C43E12901F6F}" destId="{0254B193-0994-450E-B337-16B396F79A44}" srcOrd="1" destOrd="0" presId="urn:microsoft.com/office/officeart/2005/8/layout/vProcess5"/>
    <dgm:cxn modelId="{74DBE439-F885-47CA-A2FB-CA2CE59D305F}" type="presOf" srcId="{18A5571E-5531-498D-8CB2-3B746EB3E416}" destId="{8B6D5575-BE08-4DD6-83EC-CB76357B6151}" srcOrd="1" destOrd="0" presId="urn:microsoft.com/office/officeart/2005/8/layout/vProcess5"/>
    <dgm:cxn modelId="{E3A9DBFC-16D8-4595-B301-424A744B142E}" type="presOf" srcId="{18A5571E-5531-498D-8CB2-3B746EB3E416}" destId="{5A8419E5-5A66-4B90-9663-267635803912}" srcOrd="0" destOrd="0" presId="urn:microsoft.com/office/officeart/2005/8/layout/vProcess5"/>
    <dgm:cxn modelId="{F8824E78-2CF5-400A-926C-C0C4F88936D2}" srcId="{27A68E4C-B0A4-4937-B5A9-66A95979DBB3}" destId="{CFB3F64D-926E-4422-8098-83506590E322}" srcOrd="3" destOrd="0" parTransId="{1F385A2C-F885-4716-92BE-EFFFF23E8940}" sibTransId="{94FD64A6-011A-4DC5-AAA8-C6107FECF71B}"/>
    <dgm:cxn modelId="{79DF0426-C9BD-4A33-8BBE-D563D78A6DDF}" srcId="{27A68E4C-B0A4-4937-B5A9-66A95979DBB3}" destId="{18A5571E-5531-498D-8CB2-3B746EB3E416}" srcOrd="2" destOrd="0" parTransId="{AA8D124A-8836-4B24-BEA4-94F9C3EAA069}" sibTransId="{22464A4A-6E82-457D-97A9-595588346711}"/>
    <dgm:cxn modelId="{7817C4B0-32D6-4229-99AE-10373A80344C}" type="presOf" srcId="{22464A4A-6E82-457D-97A9-595588346711}" destId="{E040DAD0-5356-4A19-83F7-4318FA71CFE3}" srcOrd="0" destOrd="0" presId="urn:microsoft.com/office/officeart/2005/8/layout/vProcess5"/>
    <dgm:cxn modelId="{FFE4747F-2B5B-4491-A6B5-FDABD5FBD6FC}" type="presOf" srcId="{E5801671-CACE-42A5-917B-D6E60B499D82}" destId="{ECB2E66D-50C0-4CF8-8693-291967B8F5FE}" srcOrd="0" destOrd="0" presId="urn:microsoft.com/office/officeart/2005/8/layout/vProcess5"/>
    <dgm:cxn modelId="{BFDA2A34-C219-4F49-990D-65117151EC6D}" srcId="{27A68E4C-B0A4-4937-B5A9-66A95979DBB3}" destId="{6E4A277B-B1A7-49DC-BF76-C43E12901F6F}" srcOrd="1" destOrd="0" parTransId="{2A1F0D0C-ED9D-4CE9-AA45-BFAE5F9D091B}" sibTransId="{C0EE3033-C366-4CFB-9980-9C25C8154A19}"/>
    <dgm:cxn modelId="{BD9D2B65-24AF-432F-B992-C6DAF4CFEEB5}" type="presOf" srcId="{6E4A277B-B1A7-49DC-BF76-C43E12901F6F}" destId="{5FBA6CA5-5FCC-4BDC-A6EC-A4CD0A520E0B}" srcOrd="0" destOrd="0" presId="urn:microsoft.com/office/officeart/2005/8/layout/vProcess5"/>
    <dgm:cxn modelId="{05A13A84-E0D1-47A3-9B32-8722912173ED}" srcId="{27A68E4C-B0A4-4937-B5A9-66A95979DBB3}" destId="{E5801671-CACE-42A5-917B-D6E60B499D82}" srcOrd="0" destOrd="0" parTransId="{15F33967-A26A-48FD-B189-E91CEDE7D10E}" sibTransId="{4237F561-4217-4B19-A030-6533EA181C14}"/>
    <dgm:cxn modelId="{E2F7671C-8B22-436C-BC8B-D65718273EDE}" type="presOf" srcId="{CFB3F64D-926E-4422-8098-83506590E322}" destId="{B9539F03-2134-4735-848F-0E70DA5B7089}" srcOrd="1" destOrd="0" presId="urn:microsoft.com/office/officeart/2005/8/layout/vProcess5"/>
    <dgm:cxn modelId="{A130B0DE-D742-408E-8A6C-B1299CCC21EE}" type="presParOf" srcId="{736D60B5-D5F8-4E7A-ACCF-349651BA5A0C}" destId="{E9EA7EB8-7AC9-47C1-8C7B-D39975B32B1D}" srcOrd="0" destOrd="0" presId="urn:microsoft.com/office/officeart/2005/8/layout/vProcess5"/>
    <dgm:cxn modelId="{515B204D-A073-4325-85EE-4D96342C34D4}" type="presParOf" srcId="{736D60B5-D5F8-4E7A-ACCF-349651BA5A0C}" destId="{ECB2E66D-50C0-4CF8-8693-291967B8F5FE}" srcOrd="1" destOrd="0" presId="urn:microsoft.com/office/officeart/2005/8/layout/vProcess5"/>
    <dgm:cxn modelId="{542CF7CE-2EC7-4B4A-8AC5-5C964105A205}" type="presParOf" srcId="{736D60B5-D5F8-4E7A-ACCF-349651BA5A0C}" destId="{5FBA6CA5-5FCC-4BDC-A6EC-A4CD0A520E0B}" srcOrd="2" destOrd="0" presId="urn:microsoft.com/office/officeart/2005/8/layout/vProcess5"/>
    <dgm:cxn modelId="{D80300FD-13A9-4FC6-9EAA-DCCD3E3EEE4B}" type="presParOf" srcId="{736D60B5-D5F8-4E7A-ACCF-349651BA5A0C}" destId="{5A8419E5-5A66-4B90-9663-267635803912}" srcOrd="3" destOrd="0" presId="urn:microsoft.com/office/officeart/2005/8/layout/vProcess5"/>
    <dgm:cxn modelId="{7155C1E3-6D38-40F9-9DDE-51CF575527D0}" type="presParOf" srcId="{736D60B5-D5F8-4E7A-ACCF-349651BA5A0C}" destId="{68E69681-1F53-4FCF-A891-1BF2BCEBF888}" srcOrd="4" destOrd="0" presId="urn:microsoft.com/office/officeart/2005/8/layout/vProcess5"/>
    <dgm:cxn modelId="{D8988F29-A598-4AB1-AA6D-37C2DC219DA8}" type="presParOf" srcId="{736D60B5-D5F8-4E7A-ACCF-349651BA5A0C}" destId="{9DE0C046-0F03-4F39-8457-A5EFA85FB496}" srcOrd="5" destOrd="0" presId="urn:microsoft.com/office/officeart/2005/8/layout/vProcess5"/>
    <dgm:cxn modelId="{4F5EDB0D-BFC5-48C4-99D3-65482CA3BBE6}" type="presParOf" srcId="{736D60B5-D5F8-4E7A-ACCF-349651BA5A0C}" destId="{2CB470AE-3AB8-42F5-BEDD-E884A57D053D}" srcOrd="6" destOrd="0" presId="urn:microsoft.com/office/officeart/2005/8/layout/vProcess5"/>
    <dgm:cxn modelId="{FFFF370E-DEC1-4B16-ACB7-FB39B282084A}" type="presParOf" srcId="{736D60B5-D5F8-4E7A-ACCF-349651BA5A0C}" destId="{E040DAD0-5356-4A19-83F7-4318FA71CFE3}" srcOrd="7" destOrd="0" presId="urn:microsoft.com/office/officeart/2005/8/layout/vProcess5"/>
    <dgm:cxn modelId="{CBEFBA9C-041F-4E09-9B34-C4A45291E15E}" type="presParOf" srcId="{736D60B5-D5F8-4E7A-ACCF-349651BA5A0C}" destId="{30698001-B5F2-48AC-A148-5689822D4750}" srcOrd="8" destOrd="0" presId="urn:microsoft.com/office/officeart/2005/8/layout/vProcess5"/>
    <dgm:cxn modelId="{07B278C3-9F6A-4536-8FA7-15EA63FC0849}" type="presParOf" srcId="{736D60B5-D5F8-4E7A-ACCF-349651BA5A0C}" destId="{0254B193-0994-450E-B337-16B396F79A44}" srcOrd="9" destOrd="0" presId="urn:microsoft.com/office/officeart/2005/8/layout/vProcess5"/>
    <dgm:cxn modelId="{EFE2F17B-4762-4D10-87BA-90B4AC78D39F}" type="presParOf" srcId="{736D60B5-D5F8-4E7A-ACCF-349651BA5A0C}" destId="{8B6D5575-BE08-4DD6-83EC-CB76357B6151}" srcOrd="10" destOrd="0" presId="urn:microsoft.com/office/officeart/2005/8/layout/vProcess5"/>
    <dgm:cxn modelId="{C7ED0180-4AAA-48ED-8E18-E5B0293263B0}" type="presParOf" srcId="{736D60B5-D5F8-4E7A-ACCF-349651BA5A0C}" destId="{B9539F03-2134-4735-848F-0E70DA5B7089}" srcOrd="11" destOrd="0" presId="urn:microsoft.com/office/officeart/2005/8/layout/vProcess5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B2E66D-50C0-4CF8-8693-291967B8F5FE}">
      <dsp:nvSpPr>
        <dsp:cNvPr id="0" name=""/>
        <dsp:cNvSpPr/>
      </dsp:nvSpPr>
      <dsp:spPr>
        <a:xfrm>
          <a:off x="-152394" y="11275"/>
          <a:ext cx="6644640" cy="98907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i-IN" sz="2000" kern="1200"/>
            <a:t>ए.टी.एम. में कार्ड डालें</a:t>
          </a:r>
          <a:endParaRPr lang="en-US" sz="2000" kern="1200" dirty="0"/>
        </a:p>
      </dsp:txBody>
      <dsp:txXfrm>
        <a:off x="-123425" y="40244"/>
        <a:ext cx="5493773" cy="931138"/>
      </dsp:txXfrm>
    </dsp:sp>
    <dsp:sp modelId="{5FBA6CA5-5FCC-4BDC-A6EC-A4CD0A520E0B}">
      <dsp:nvSpPr>
        <dsp:cNvPr id="0" name=""/>
        <dsp:cNvSpPr/>
      </dsp:nvSpPr>
      <dsp:spPr>
        <a:xfrm>
          <a:off x="404093" y="1168908"/>
          <a:ext cx="6644640" cy="989076"/>
        </a:xfrm>
        <a:prstGeom prst="roundRect">
          <a:avLst>
            <a:gd name="adj" fmla="val 10000"/>
          </a:avLst>
        </a:prstGeom>
        <a:solidFill>
          <a:schemeClr val="accent4">
            <a:hueOff val="-1488257"/>
            <a:satOff val="8966"/>
            <a:lumOff val="71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i-IN" sz="2000" kern="1200"/>
            <a:t>अपना पिन टाइप करें</a:t>
          </a:r>
          <a:endParaRPr lang="en-US" sz="2000" kern="1200" dirty="0"/>
        </a:p>
      </dsp:txBody>
      <dsp:txXfrm>
        <a:off x="433062" y="1197877"/>
        <a:ext cx="5387314" cy="931138"/>
      </dsp:txXfrm>
    </dsp:sp>
    <dsp:sp modelId="{5A8419E5-5A66-4B90-9663-267635803912}">
      <dsp:nvSpPr>
        <dsp:cNvPr id="0" name=""/>
        <dsp:cNvSpPr/>
      </dsp:nvSpPr>
      <dsp:spPr>
        <a:xfrm>
          <a:off x="700577" y="2337816"/>
          <a:ext cx="7148037" cy="989076"/>
        </a:xfrm>
        <a:prstGeom prst="roundRect">
          <a:avLst>
            <a:gd name="adj" fmla="val 10000"/>
          </a:avLst>
        </a:prstGeom>
        <a:solidFill>
          <a:schemeClr val="accent4">
            <a:hueOff val="-2976513"/>
            <a:satOff val="17933"/>
            <a:lumOff val="143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i-IN" sz="2000" kern="1200" dirty="0"/>
            <a:t>(पर्याप्त पैसे होने पर) ए.टी.एम. आपको नकद देता</a:t>
          </a:r>
          <a:r>
            <a:rPr lang="en-IN" sz="2000" kern="1200" dirty="0"/>
            <a:t> </a:t>
          </a:r>
          <a:r>
            <a:rPr lang="hi-IN" sz="2000" kern="1200" dirty="0"/>
            <a:t>है </a:t>
          </a:r>
          <a:endParaRPr lang="en-US" sz="2000" kern="1200" dirty="0"/>
        </a:p>
      </dsp:txBody>
      <dsp:txXfrm>
        <a:off x="729546" y="2366785"/>
        <a:ext cx="5808781" cy="931138"/>
      </dsp:txXfrm>
    </dsp:sp>
    <dsp:sp modelId="{68E69681-1F53-4FCF-A891-1BF2BCEBF888}">
      <dsp:nvSpPr>
        <dsp:cNvPr id="0" name=""/>
        <dsp:cNvSpPr/>
      </dsp:nvSpPr>
      <dsp:spPr>
        <a:xfrm>
          <a:off x="1203975" y="3506724"/>
          <a:ext cx="7254219" cy="989076"/>
        </a:xfrm>
        <a:prstGeom prst="roundRect">
          <a:avLst>
            <a:gd name="adj" fmla="val 10000"/>
          </a:avLst>
        </a:prstGeom>
        <a:solidFill>
          <a:schemeClr val="accent4">
            <a:hueOff val="-4464770"/>
            <a:satOff val="26899"/>
            <a:lumOff val="215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hi-IN" sz="2000" kern="1200" dirty="0"/>
            <a:t>यह राशि आपके खाते से विकलित / कम की</a:t>
          </a:r>
          <a:r>
            <a:rPr lang="en-IN" sz="2000" kern="1200" dirty="0"/>
            <a:t> </a:t>
          </a:r>
          <a:r>
            <a:rPr lang="hi-IN" sz="2000" kern="1200" dirty="0"/>
            <a:t>जाती</a:t>
          </a:r>
          <a:r>
            <a:rPr lang="en-IN" sz="2000" kern="1200" dirty="0"/>
            <a:t> </a:t>
          </a:r>
          <a:r>
            <a:rPr lang="hi-IN" sz="2000" kern="1200" dirty="0"/>
            <a:t>है </a:t>
          </a:r>
          <a:endParaRPr lang="en-US" sz="2000" kern="1200" dirty="0"/>
        </a:p>
      </dsp:txBody>
      <dsp:txXfrm>
        <a:off x="1232944" y="3535693"/>
        <a:ext cx="5886861" cy="931138"/>
      </dsp:txXfrm>
    </dsp:sp>
    <dsp:sp modelId="{9DE0C046-0F03-4F39-8457-A5EFA85FB496}">
      <dsp:nvSpPr>
        <dsp:cNvPr id="0" name=""/>
        <dsp:cNvSpPr/>
      </dsp:nvSpPr>
      <dsp:spPr>
        <a:xfrm>
          <a:off x="5849345" y="757542"/>
          <a:ext cx="642899" cy="642899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5993997" y="757542"/>
        <a:ext cx="353595" cy="483781"/>
      </dsp:txXfrm>
    </dsp:sp>
    <dsp:sp modelId="{2CB470AE-3AB8-42F5-BEDD-E884A57D053D}">
      <dsp:nvSpPr>
        <dsp:cNvPr id="0" name=""/>
        <dsp:cNvSpPr/>
      </dsp:nvSpPr>
      <dsp:spPr>
        <a:xfrm>
          <a:off x="6405834" y="1926450"/>
          <a:ext cx="642899" cy="642899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-1972855"/>
            <a:satOff val="11079"/>
            <a:lumOff val="704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1972855"/>
              <a:satOff val="11079"/>
              <a:lumOff val="70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6550486" y="1926450"/>
        <a:ext cx="353595" cy="483781"/>
      </dsp:txXfrm>
    </dsp:sp>
    <dsp:sp modelId="{E040DAD0-5356-4A19-83F7-4318FA71CFE3}">
      <dsp:nvSpPr>
        <dsp:cNvPr id="0" name=""/>
        <dsp:cNvSpPr/>
      </dsp:nvSpPr>
      <dsp:spPr>
        <a:xfrm>
          <a:off x="6954017" y="3095358"/>
          <a:ext cx="642899" cy="642899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-3945710"/>
            <a:satOff val="22157"/>
            <a:lumOff val="1408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-3945710"/>
              <a:satOff val="22157"/>
              <a:lumOff val="140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7098669" y="3095358"/>
        <a:ext cx="353595" cy="4837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9BF29A-AE5A-4EAC-AD18-481568269704}" type="datetimeFigureOut">
              <a:rPr lang="en-US" smtClean="0"/>
              <a:pPr/>
              <a:t>10/19/2018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AF5C7-9093-418E-BD86-E7DB0FCB5A7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audio" Target="file:///D:\CQ%20kids\Pratham\Financial%20Literacy\Help%20Animation\Music\at_the_end_of_hope_loop%20(1).mp3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000" y="2782669"/>
            <a:ext cx="198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3600" b="1" dirty="0"/>
              <a:t>ए.टी.एम. </a:t>
            </a:r>
            <a:endParaRPr lang="en-US" sz="3600" b="1" dirty="0">
              <a:latin typeface="Arial Black" pitchFamily="34" charset="0"/>
            </a:endParaRPr>
          </a:p>
        </p:txBody>
      </p:sp>
      <p:pic>
        <p:nvPicPr>
          <p:cNvPr id="3" name="at_the_end_of_hope_loop (1).mp3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3"/>
          <a:stretch>
            <a:fillRect/>
          </a:stretch>
        </p:blipFill>
        <p:spPr>
          <a:xfrm>
            <a:off x="4419600" y="3276600"/>
            <a:ext cx="304800" cy="304800"/>
          </a:xfrm>
          <a:prstGeom prst="rect">
            <a:avLst/>
          </a:prstGeom>
        </p:spPr>
      </p:pic>
    </p:spTree>
  </p:cSld>
  <p:clrMapOvr>
    <a:masterClrMapping/>
  </p:clrMapOvr>
  <p:transition advTm="185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gar Padhe Hote3.jpg"/>
          <p:cNvPicPr>
            <a:picLocks noChangeAspect="1"/>
          </p:cNvPicPr>
          <p:nvPr/>
        </p:nvPicPr>
        <p:blipFill>
          <a:blip r:embed="rId2"/>
          <a:srcRect l="12311" t="10903" r="64657" b="53351"/>
          <a:stretch>
            <a:fillRect/>
          </a:stretch>
        </p:blipFill>
        <p:spPr>
          <a:xfrm>
            <a:off x="0" y="3089564"/>
            <a:ext cx="2590800" cy="3768436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2895600" y="762000"/>
            <a:ext cx="3962400" cy="3124200"/>
            <a:chOff x="2895600" y="762000"/>
            <a:chExt cx="3962400" cy="3124200"/>
          </a:xfrm>
        </p:grpSpPr>
        <p:pic>
          <p:nvPicPr>
            <p:cNvPr id="7" name="Picture 6" descr="Kele ka Chhilka8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57600" y="990600"/>
              <a:ext cx="2438400" cy="2521292"/>
            </a:xfrm>
            <a:prstGeom prst="rect">
              <a:avLst/>
            </a:prstGeom>
          </p:spPr>
        </p:pic>
        <p:sp>
          <p:nvSpPr>
            <p:cNvPr id="9" name="Cloud Callout 8"/>
            <p:cNvSpPr/>
            <p:nvPr/>
          </p:nvSpPr>
          <p:spPr>
            <a:xfrm>
              <a:off x="2895600" y="762000"/>
              <a:ext cx="3962400" cy="3124200"/>
            </a:xfrm>
            <a:prstGeom prst="cloudCallout">
              <a:avLst>
                <a:gd name="adj1" fmla="val -77506"/>
                <a:gd name="adj2" fmla="val 25310"/>
              </a:avLst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52400" y="76200"/>
            <a:ext cx="8153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3200" b="1" dirty="0">
                <a:latin typeface="Arial Black" pitchFamily="34" charset="0"/>
              </a:rPr>
              <a:t>ए.टी.एम. का अविष्कार क्यों किया गया था?</a:t>
            </a:r>
            <a:endParaRPr lang="en-US" sz="3200" b="1" dirty="0">
              <a:latin typeface="Arial Black" pitchFamily="34" charset="0"/>
            </a:endParaRP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228600" y="533400"/>
            <a:ext cx="73152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200400" y="4526340"/>
            <a:ext cx="5257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i-IN" sz="2400" b="1" dirty="0">
                <a:latin typeface="Arial" pitchFamily="34" charset="0"/>
                <a:cs typeface="Arial" pitchFamily="34" charset="0"/>
              </a:rPr>
              <a:t>रात के ११:३० बजे </a:t>
            </a:r>
            <a:r>
              <a:rPr lang="hi-IN" sz="2400" b="1" dirty="0" smtClean="0">
                <a:latin typeface="Arial" pitchFamily="34" charset="0"/>
                <a:cs typeface="Arial" pitchFamily="34" charset="0"/>
              </a:rPr>
              <a:t>हैं ! </a:t>
            </a:r>
            <a:r>
              <a:rPr lang="hi-IN" sz="2400" b="1" dirty="0">
                <a:latin typeface="Arial" pitchFamily="34" charset="0"/>
                <a:cs typeface="Arial" pitchFamily="34" charset="0"/>
              </a:rPr>
              <a:t>मेरे भाई की दुर्घटना हुई है और अस्पताल ने मुझे रु.२५,०००/- जमा करने के लिए कहाँ है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I </a:t>
            </a:r>
            <a:r>
              <a:rPr lang="hi-IN" sz="2400" b="1" dirty="0">
                <a:latin typeface="Arial" pitchFamily="34" charset="0"/>
                <a:cs typeface="Arial" pitchFamily="34" charset="0"/>
              </a:rPr>
              <a:t>अब इस समय इतने पैसे मुझे कहाँ मिलेंगे?</a:t>
            </a:r>
            <a:endParaRPr lang="en-US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9600" y="2786896"/>
            <a:ext cx="7543800" cy="1569660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hi-IN" sz="2400" b="1" dirty="0">
                <a:latin typeface="Arial" pitchFamily="34" charset="0"/>
                <a:cs typeface="Arial" pitchFamily="34" charset="0"/>
              </a:rPr>
              <a:t>ऐसी स्थितियों से बचने के लिए ए.टी. एम. का अविष्कार किया गया था! बैंक ए.टी.एम. में नकद जमा करते </a:t>
            </a:r>
            <a:r>
              <a:rPr lang="hi-IN" sz="2400" b="1" dirty="0" smtClean="0">
                <a:latin typeface="Arial" pitchFamily="34" charset="0"/>
                <a:cs typeface="Arial" pitchFamily="34" charset="0"/>
              </a:rPr>
              <a:t>हैं </a:t>
            </a:r>
            <a:r>
              <a:rPr lang="hi-IN" sz="2400" b="1" dirty="0">
                <a:latin typeface="Arial" pitchFamily="34" charset="0"/>
                <a:cs typeface="Arial" pitchFamily="34" charset="0"/>
              </a:rPr>
              <a:t>जिसे आप बैंक बंद होने </a:t>
            </a:r>
            <a:r>
              <a:rPr lang="hi-IN" sz="2400" b="1" dirty="0" smtClean="0">
                <a:latin typeface="Arial" pitchFamily="34" charset="0"/>
                <a:cs typeface="Arial" pitchFamily="34" charset="0"/>
              </a:rPr>
              <a:t> के बाद </a:t>
            </a:r>
            <a:r>
              <a:rPr lang="hi-IN" sz="2400" b="1" dirty="0">
                <a:latin typeface="Arial" pitchFamily="34" charset="0"/>
                <a:cs typeface="Arial" pitchFamily="34" charset="0"/>
              </a:rPr>
              <a:t>भी या बैंक की छुट्टी के दिन भी निकाल </a:t>
            </a:r>
            <a:r>
              <a:rPr lang="hi-IN" sz="2400" b="1" dirty="0" smtClean="0">
                <a:latin typeface="Arial" pitchFamily="34" charset="0"/>
                <a:cs typeface="Arial" pitchFamily="34" charset="0"/>
              </a:rPr>
              <a:t>सकते हैं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I</a:t>
            </a:r>
          </a:p>
        </p:txBody>
      </p:sp>
    </p:spTree>
  </p:cSld>
  <p:clrMapOvr>
    <a:masterClrMapping/>
  </p:clrMapOvr>
  <p:transition advTm="148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2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648689" y="1704110"/>
            <a:ext cx="2528455" cy="381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2400" y="76200"/>
            <a:ext cx="883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3200" b="1" dirty="0">
                <a:latin typeface="Arial Black" pitchFamily="34" charset="0"/>
              </a:rPr>
              <a:t>ए.टी.एम. द्वारा कौनसी सेवाएँ प्रदान की जाती है ?</a:t>
            </a:r>
            <a:endParaRPr lang="en-US" sz="3200" b="1" dirty="0">
              <a:latin typeface="Arial Black" pitchFamily="34" charset="0"/>
            </a:endParaRP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228600" y="533400"/>
            <a:ext cx="8534400" cy="762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1295400" y="1676400"/>
            <a:ext cx="4419600" cy="461665"/>
            <a:chOff x="5450305" y="3810000"/>
            <a:chExt cx="6513095" cy="461665"/>
          </a:xfrm>
        </p:grpSpPr>
        <p:sp>
          <p:nvSpPr>
            <p:cNvPr id="9" name="TextBox 8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i-IN" sz="2400" b="1" dirty="0">
                  <a:latin typeface="Arial" pitchFamily="34" charset="0"/>
                  <a:cs typeface="Arial" pitchFamily="34" charset="0"/>
                </a:rPr>
                <a:t>नकद निकासी</a:t>
              </a:r>
              <a:endParaRPr lang="en-US" sz="2400" b="1" dirty="0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0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50305" y="3810000"/>
              <a:ext cx="457200" cy="432054"/>
            </a:xfrm>
            <a:prstGeom prst="rect">
              <a:avLst/>
            </a:prstGeom>
            <a:noFill/>
          </p:spPr>
        </p:pic>
      </p:grpSp>
      <p:grpSp>
        <p:nvGrpSpPr>
          <p:cNvPr id="11" name="Group 10"/>
          <p:cNvGrpSpPr/>
          <p:nvPr/>
        </p:nvGrpSpPr>
        <p:grpSpPr>
          <a:xfrm>
            <a:off x="1295400" y="2357735"/>
            <a:ext cx="4419599" cy="461665"/>
            <a:chOff x="5450306" y="3810000"/>
            <a:chExt cx="6513094" cy="461665"/>
          </a:xfrm>
        </p:grpSpPr>
        <p:sp>
          <p:nvSpPr>
            <p:cNvPr id="12" name="TextBox 11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i-IN" sz="2400" b="1" dirty="0">
                  <a:latin typeface="Arial" pitchFamily="34" charset="0"/>
                  <a:cs typeface="Arial" pitchFamily="34" charset="0"/>
                </a:rPr>
                <a:t>मिनी स्टेटमेंट</a:t>
              </a:r>
              <a:endParaRPr lang="en-US" sz="2400" b="1" dirty="0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3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450306" y="3810000"/>
              <a:ext cx="449179" cy="432054"/>
            </a:xfrm>
            <a:prstGeom prst="rect">
              <a:avLst/>
            </a:prstGeom>
            <a:noFill/>
          </p:spPr>
        </p:pic>
      </p:grpSp>
      <p:grpSp>
        <p:nvGrpSpPr>
          <p:cNvPr id="14" name="Group 13"/>
          <p:cNvGrpSpPr/>
          <p:nvPr/>
        </p:nvGrpSpPr>
        <p:grpSpPr>
          <a:xfrm>
            <a:off x="1295400" y="3048000"/>
            <a:ext cx="4419600" cy="461665"/>
            <a:chOff x="5450305" y="3810000"/>
            <a:chExt cx="6513095" cy="461665"/>
          </a:xfrm>
        </p:grpSpPr>
        <p:sp>
          <p:nvSpPr>
            <p:cNvPr id="15" name="TextBox 14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i-IN" sz="2400" b="1" dirty="0">
                  <a:latin typeface="Arial" pitchFamily="34" charset="0"/>
                  <a:cs typeface="Arial" pitchFamily="34" charset="0"/>
                </a:rPr>
                <a:t>चेक जमा करना</a:t>
              </a:r>
              <a:endParaRPr lang="en-US" sz="2400" b="1" dirty="0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6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50305" y="3810000"/>
              <a:ext cx="457200" cy="432054"/>
            </a:xfrm>
            <a:prstGeom prst="rect">
              <a:avLst/>
            </a:prstGeom>
            <a:noFill/>
          </p:spPr>
        </p:pic>
      </p:grpSp>
      <p:grpSp>
        <p:nvGrpSpPr>
          <p:cNvPr id="17" name="Group 16"/>
          <p:cNvGrpSpPr/>
          <p:nvPr/>
        </p:nvGrpSpPr>
        <p:grpSpPr>
          <a:xfrm>
            <a:off x="1295400" y="3729335"/>
            <a:ext cx="4419600" cy="461665"/>
            <a:chOff x="5450305" y="3810000"/>
            <a:chExt cx="6513095" cy="461665"/>
          </a:xfrm>
        </p:grpSpPr>
        <p:sp>
          <p:nvSpPr>
            <p:cNvPr id="18" name="TextBox 17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i-IN" sz="2400" b="1" dirty="0">
                  <a:latin typeface="Arial" pitchFamily="34" charset="0"/>
                  <a:cs typeface="Arial" pitchFamily="34" charset="0"/>
                </a:rPr>
                <a:t>नकद जमा करना</a:t>
              </a:r>
              <a:endParaRPr lang="en-US" sz="2400" b="1" dirty="0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19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50305" y="3810000"/>
              <a:ext cx="457200" cy="432054"/>
            </a:xfrm>
            <a:prstGeom prst="rect">
              <a:avLst/>
            </a:prstGeom>
            <a:noFill/>
          </p:spPr>
        </p:pic>
      </p:grpSp>
      <p:grpSp>
        <p:nvGrpSpPr>
          <p:cNvPr id="20" name="Group 19"/>
          <p:cNvGrpSpPr/>
          <p:nvPr/>
        </p:nvGrpSpPr>
        <p:grpSpPr>
          <a:xfrm>
            <a:off x="1295400" y="4415135"/>
            <a:ext cx="4419600" cy="461665"/>
            <a:chOff x="5450305" y="3810000"/>
            <a:chExt cx="6513095" cy="461665"/>
          </a:xfrm>
        </p:grpSpPr>
        <p:sp>
          <p:nvSpPr>
            <p:cNvPr id="21" name="TextBox 20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i-IN" sz="2400" b="1" dirty="0">
                  <a:latin typeface="Arial" pitchFamily="34" charset="0"/>
                  <a:cs typeface="Arial" pitchFamily="34" charset="0"/>
                </a:rPr>
                <a:t>सिक्के देना</a:t>
              </a:r>
              <a:endParaRPr lang="en-US" sz="2400" b="1" dirty="0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22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50305" y="3810000"/>
              <a:ext cx="457200" cy="432054"/>
            </a:xfrm>
            <a:prstGeom prst="rect">
              <a:avLst/>
            </a:prstGeom>
            <a:noFill/>
          </p:spPr>
        </p:pic>
      </p:grpSp>
      <p:grpSp>
        <p:nvGrpSpPr>
          <p:cNvPr id="23" name="Group 22"/>
          <p:cNvGrpSpPr/>
          <p:nvPr/>
        </p:nvGrpSpPr>
        <p:grpSpPr>
          <a:xfrm>
            <a:off x="1295400" y="5177135"/>
            <a:ext cx="4419600" cy="461665"/>
            <a:chOff x="5450305" y="3810000"/>
            <a:chExt cx="6513095" cy="461665"/>
          </a:xfrm>
        </p:grpSpPr>
        <p:sp>
          <p:nvSpPr>
            <p:cNvPr id="24" name="TextBox 23"/>
            <p:cNvSpPr txBox="1"/>
            <p:nvPr/>
          </p:nvSpPr>
          <p:spPr>
            <a:xfrm>
              <a:off x="5867400" y="3810000"/>
              <a:ext cx="6096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i-IN" sz="2400" b="1" dirty="0">
                  <a:latin typeface="Arial" pitchFamily="34" charset="0"/>
                  <a:cs typeface="Arial" pitchFamily="34" charset="0"/>
                </a:rPr>
                <a:t>नया पिन निर्माण करना</a:t>
              </a:r>
              <a:endParaRPr lang="en-US" sz="2400" b="1" dirty="0">
                <a:latin typeface="Arial" pitchFamily="34" charset="0"/>
                <a:cs typeface="Arial" pitchFamily="34" charset="0"/>
              </a:endParaRPr>
            </a:p>
          </p:txBody>
        </p:sp>
        <p:pic>
          <p:nvPicPr>
            <p:cNvPr id="25" name="Picture 2" descr="C:\Users\abcd\AppData\Local\Microsoft\Windows\Temporary Internet Files\Content.IE5\GH7W9ZK3\Tick-red[1].pn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450305" y="3810000"/>
              <a:ext cx="457200" cy="432054"/>
            </a:xfrm>
            <a:prstGeom prst="rect">
              <a:avLst/>
            </a:prstGeom>
            <a:noFill/>
          </p:spPr>
        </p:pic>
      </p:grpSp>
      <p:pic>
        <p:nvPicPr>
          <p:cNvPr id="28" name="Picture 27" descr="ATM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600" y="1828800"/>
            <a:ext cx="3733800" cy="3733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ransition advTm="1583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80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000"/>
                            </p:stCondLst>
                            <p:childTnLst>
                              <p:par>
                                <p:cTn id="36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76200"/>
            <a:ext cx="838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3200" b="1" dirty="0">
                <a:latin typeface="Arial Black" pitchFamily="34" charset="0"/>
              </a:rPr>
              <a:t>ए.टी.एम. द्वारा लेनदेन कैसे की जाती है?</a:t>
            </a:r>
            <a:endParaRPr lang="en-US" sz="3200" b="1" dirty="0">
              <a:latin typeface="Arial Black" pitchFamily="34" charset="0"/>
            </a:endParaRP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228600" y="533400"/>
            <a:ext cx="7086600" cy="7620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57200" y="990600"/>
            <a:ext cx="8534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i-IN" sz="2400" b="1" dirty="0">
                <a:latin typeface="Arial" pitchFamily="34" charset="0"/>
                <a:cs typeface="Arial" pitchFamily="34" charset="0"/>
              </a:rPr>
              <a:t>ए.टी.एम. पर लेनदेन करने के लिए डेबिट या क्रेडिट कार्ड की आवश्यकता होती है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I</a:t>
            </a:r>
          </a:p>
        </p:txBody>
      </p:sp>
      <p:pic>
        <p:nvPicPr>
          <p:cNvPr id="8" name="Picture 7" descr="Contactless-Debit-Card-Visa.png"/>
          <p:cNvPicPr>
            <a:picLocks noChangeAspect="1"/>
          </p:cNvPicPr>
          <p:nvPr/>
        </p:nvPicPr>
        <p:blipFill>
          <a:blip r:embed="rId2"/>
          <a:srcRect l="12876" t="13636" r="9868" b="13636"/>
          <a:stretch>
            <a:fillRect/>
          </a:stretch>
        </p:blipFill>
        <p:spPr>
          <a:xfrm>
            <a:off x="2286000" y="1981200"/>
            <a:ext cx="4495800" cy="2997200"/>
          </a:xfrm>
          <a:prstGeom prst="rect">
            <a:avLst/>
          </a:prstGeom>
        </p:spPr>
      </p:pic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1770179588"/>
              </p:ext>
            </p:extLst>
          </p:nvPr>
        </p:nvGraphicFramePr>
        <p:xfrm>
          <a:off x="381000" y="1781890"/>
          <a:ext cx="8305800" cy="4495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ransition advTm="1923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2" presetClass="entr" presetSubtype="4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10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76200"/>
            <a:ext cx="678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3200" b="1" dirty="0">
                <a:latin typeface="Arial Black" pitchFamily="34" charset="0"/>
              </a:rPr>
              <a:t>पिन (पी.आय.एन.) क्या होता है?</a:t>
            </a:r>
            <a:endParaRPr lang="en-US" sz="3200" b="1" dirty="0">
              <a:latin typeface="Arial Black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28600" y="533400"/>
            <a:ext cx="2819400" cy="158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057400" y="762000"/>
            <a:ext cx="480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i-IN" sz="2400" b="1" dirty="0">
                <a:latin typeface="Arial" pitchFamily="34" charset="0"/>
                <a:cs typeface="Arial" pitchFamily="34" charset="0"/>
              </a:rPr>
              <a:t>पिन ग्राहक को दिया गया एक ४ अंकों का गुप्त कोड है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I</a:t>
            </a:r>
          </a:p>
        </p:txBody>
      </p:sp>
      <p:pic>
        <p:nvPicPr>
          <p:cNvPr id="8" name="Picture 7" descr="naam ka matlab 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667000"/>
            <a:ext cx="3785419" cy="3048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/>
          <p:cNvSpPr txBox="1"/>
          <p:nvPr/>
        </p:nvSpPr>
        <p:spPr>
          <a:xfrm>
            <a:off x="0" y="5862935"/>
            <a:ext cx="48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i-IN" sz="2400" b="1" dirty="0">
                <a:latin typeface="Arial" pitchFamily="34" charset="0"/>
                <a:cs typeface="Arial" pitchFamily="34" charset="0"/>
              </a:rPr>
              <a:t>कभीभी किसीसे साझा ना करें </a:t>
            </a:r>
            <a:endParaRPr lang="en-US" sz="2400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9" descr="Kele ka Chhilka4.jpg"/>
          <p:cNvPicPr>
            <a:picLocks noChangeAspect="1"/>
          </p:cNvPicPr>
          <p:nvPr/>
        </p:nvPicPr>
        <p:blipFill>
          <a:blip r:embed="rId3"/>
          <a:srcRect l="8333" t="4973" b="5504"/>
          <a:stretch>
            <a:fillRect/>
          </a:stretch>
        </p:blipFill>
        <p:spPr>
          <a:xfrm>
            <a:off x="4953000" y="2971800"/>
            <a:ext cx="3428999" cy="33666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TextBox 10"/>
          <p:cNvSpPr txBox="1"/>
          <p:nvPr/>
        </p:nvSpPr>
        <p:spPr>
          <a:xfrm>
            <a:off x="4648200" y="2389496"/>
            <a:ext cx="3962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i-IN" sz="2400" b="1" dirty="0">
                <a:latin typeface="Arial" pitchFamily="34" charset="0"/>
                <a:cs typeface="Arial" pitchFamily="34" charset="0"/>
              </a:rPr>
              <a:t>कही भी लिखकर ना रखें</a:t>
            </a:r>
            <a:endParaRPr lang="en-US" sz="24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29000" y="1668959"/>
            <a:ext cx="243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4400" b="1" dirty="0">
                <a:solidFill>
                  <a:srgbClr val="FF0000"/>
                </a:solidFill>
                <a:latin typeface="Arial Black" pitchFamily="34" charset="0"/>
                <a:cs typeface="Arial" pitchFamily="34" charset="0"/>
              </a:rPr>
              <a:t>पिन</a:t>
            </a:r>
            <a:endParaRPr lang="en-US" sz="4400" b="1" dirty="0">
              <a:solidFill>
                <a:srgbClr val="FF0000"/>
              </a:solidFill>
              <a:latin typeface="Arial Black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 advTm="1093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34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15" dur="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16" dur="100" decel="5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17" dur="100" decel="10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8" dur="100" decel="100000" autoRev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500"/>
                            </p:stCondLst>
                            <p:childTnLst>
                              <p:par>
                                <p:cTn id="24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0"/>
                            </p:stCondLst>
                            <p:childTnLst>
                              <p:par>
                                <p:cTn id="28" presetID="12" presetClass="entr" presetSubtype="1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000"/>
                            </p:stCondLst>
                            <p:childTnLst>
                              <p:par>
                                <p:cTn id="3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1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" y="76200"/>
            <a:ext cx="678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3200" b="1" dirty="0">
                <a:latin typeface="Arial Black" pitchFamily="34" charset="0"/>
              </a:rPr>
              <a:t>अब मैं क्या करूँ ?</a:t>
            </a:r>
            <a:endParaRPr lang="en-US" sz="3200" b="1" dirty="0">
              <a:latin typeface="Arial Black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228600" y="533400"/>
            <a:ext cx="2895600" cy="158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gar Padhe Hote2.jpg"/>
          <p:cNvPicPr>
            <a:picLocks noChangeAspect="1"/>
          </p:cNvPicPr>
          <p:nvPr/>
        </p:nvPicPr>
        <p:blipFill>
          <a:blip r:embed="rId2"/>
          <a:srcRect l="49090" t="36731" r="16188" b="19651"/>
          <a:stretch>
            <a:fillRect/>
          </a:stretch>
        </p:blipFill>
        <p:spPr>
          <a:xfrm flipH="1">
            <a:off x="1295400" y="2286000"/>
            <a:ext cx="2209800" cy="2895600"/>
          </a:xfrm>
          <a:prstGeom prst="rect">
            <a:avLst/>
          </a:prstGeom>
        </p:spPr>
      </p:pic>
      <p:pic>
        <p:nvPicPr>
          <p:cNvPr id="11" name="Picture 10" descr="Agar Padhe Hote3.jpg"/>
          <p:cNvPicPr>
            <a:picLocks noChangeAspect="1"/>
          </p:cNvPicPr>
          <p:nvPr/>
        </p:nvPicPr>
        <p:blipFill>
          <a:blip r:embed="rId3"/>
          <a:srcRect l="33501" t="12288" r="41373" b="54200"/>
          <a:stretch>
            <a:fillRect/>
          </a:stretch>
        </p:blipFill>
        <p:spPr>
          <a:xfrm>
            <a:off x="1295400" y="2286000"/>
            <a:ext cx="2286000" cy="289560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3886200" y="1266855"/>
            <a:ext cx="3733800" cy="936486"/>
            <a:chOff x="4114800" y="838200"/>
            <a:chExt cx="4495800" cy="1435945"/>
          </a:xfrm>
        </p:grpSpPr>
        <p:sp>
          <p:nvSpPr>
            <p:cNvPr id="13" name="Oval Callout 12"/>
            <p:cNvSpPr/>
            <p:nvPr/>
          </p:nvSpPr>
          <p:spPr>
            <a:xfrm>
              <a:off x="4114800" y="838200"/>
              <a:ext cx="4495800" cy="1402080"/>
            </a:xfrm>
            <a:prstGeom prst="wedgeEllipseCallout">
              <a:avLst>
                <a:gd name="adj1" fmla="val -60076"/>
                <a:gd name="adj2" fmla="val 8390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419600" y="1188720"/>
              <a:ext cx="3886200" cy="10854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i-IN" sz="2000" b="1" dirty="0">
                  <a:latin typeface="Arial" pitchFamily="34" charset="0"/>
                  <a:cs typeface="Arial" pitchFamily="34" charset="0"/>
                </a:rPr>
                <a:t>मैंने अपना डेबिट कार्ड खो दिया है .....</a:t>
              </a:r>
              <a:endParaRPr lang="en-US" sz="2000" b="1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3733800" y="2895600"/>
            <a:ext cx="4876800" cy="2308324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i-IN" sz="2400" b="1" dirty="0">
                <a:latin typeface="Arial" pitchFamily="34" charset="0"/>
                <a:cs typeface="Arial" pitchFamily="34" charset="0"/>
              </a:rPr>
              <a:t>कॉल सेंटर को फ़ोन करें या बैंक जाकर उन्हें कार्ड को निष्क्रिय करने को कहें </a:t>
            </a:r>
            <a:r>
              <a:rPr lang="en-IN" sz="2400" b="1" dirty="0">
                <a:latin typeface="Arial" pitchFamily="34" charset="0"/>
                <a:cs typeface="Arial" pitchFamily="34" charset="0"/>
              </a:rPr>
              <a:t>.</a:t>
            </a:r>
          </a:p>
          <a:p>
            <a:endParaRPr lang="en-IN" altLang="en-US" sz="2400" dirty="0">
              <a:solidFill>
                <a:srgbClr val="212121"/>
              </a:solidFill>
              <a:latin typeface="inherit"/>
            </a:endParaRPr>
          </a:p>
          <a:p>
            <a:r>
              <a:rPr lang="hi-IN" altLang="en-US" sz="2400" b="1" dirty="0">
                <a:solidFill>
                  <a:srgbClr val="212121"/>
                </a:solidFill>
                <a:latin typeface="inherit"/>
              </a:rPr>
              <a:t>बैंक से एक नया कार्ड भेजने के लिए कहें</a:t>
            </a:r>
            <a:r>
              <a:rPr lang="hi-IN" altLang="en-US" sz="600" b="1" dirty="0"/>
              <a:t> </a:t>
            </a:r>
            <a:endParaRPr lang="en-US" altLang="en-US" sz="2400" b="1" dirty="0">
              <a:latin typeface="Arial" panose="020B0604020202020204" pitchFamily="34" charset="0"/>
            </a:endParaRPr>
          </a:p>
          <a:p>
            <a:endParaRPr lang="en-US" sz="2400" b="1" dirty="0"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3886200" y="1244769"/>
            <a:ext cx="3733800" cy="914400"/>
            <a:chOff x="4114800" y="838200"/>
            <a:chExt cx="4495800" cy="1402080"/>
          </a:xfrm>
        </p:grpSpPr>
        <p:sp>
          <p:nvSpPr>
            <p:cNvPr id="17" name="Oval Callout 16"/>
            <p:cNvSpPr/>
            <p:nvPr/>
          </p:nvSpPr>
          <p:spPr>
            <a:xfrm>
              <a:off x="4114800" y="838200"/>
              <a:ext cx="4495800" cy="1402080"/>
            </a:xfrm>
            <a:prstGeom prst="wedgeEllipseCallout">
              <a:avLst>
                <a:gd name="adj1" fmla="val -60076"/>
                <a:gd name="adj2" fmla="val 83903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4419600" y="1188720"/>
              <a:ext cx="3886200" cy="6135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i-IN" sz="2000" b="1" dirty="0">
                  <a:latin typeface="Arial" pitchFamily="34" charset="0"/>
                  <a:cs typeface="Arial" pitchFamily="34" charset="0"/>
                </a:rPr>
                <a:t>मैं अपना पिन भूल गयी हूँ .....</a:t>
              </a:r>
              <a:endParaRPr lang="en-US" sz="2000" b="1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724102" y="2916769"/>
            <a:ext cx="4876800" cy="2677656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hi-IN" sz="2400" b="1" dirty="0">
                <a:latin typeface="Arial" pitchFamily="34" charset="0"/>
                <a:cs typeface="Arial" pitchFamily="34" charset="0"/>
              </a:rPr>
              <a:t>आप इस प्रकार नया पिन प्राप्त कर सकते है - </a:t>
            </a:r>
            <a:r>
              <a:rPr lang="en-US" sz="2400" b="1" dirty="0">
                <a:latin typeface="Arial" pitchFamily="34" charset="0"/>
                <a:cs typeface="Arial" pitchFamily="34" charset="0"/>
              </a:rPr>
              <a:t>:</a:t>
            </a:r>
          </a:p>
          <a:p>
            <a:endParaRPr lang="en-US" sz="2400" b="1" dirty="0">
              <a:latin typeface="Arial" pitchFamily="34" charset="0"/>
              <a:cs typeface="Arial" pitchFamily="34" charset="0"/>
            </a:endParaRPr>
          </a:p>
          <a:p>
            <a:r>
              <a:rPr lang="en-US" sz="2400" b="1" dirty="0">
                <a:latin typeface="Arial" pitchFamily="34" charset="0"/>
                <a:cs typeface="Arial" pitchFamily="34" charset="0"/>
              </a:rPr>
              <a:t>    </a:t>
            </a:r>
            <a:r>
              <a:rPr lang="hi-IN" sz="2400" b="1" dirty="0">
                <a:latin typeface="Arial" pitchFamily="34" charset="0"/>
                <a:cs typeface="Arial" pitchFamily="34" charset="0"/>
              </a:rPr>
              <a:t>बैंक जाकर</a:t>
            </a:r>
            <a:endParaRPr lang="en-US" sz="2400" b="1" dirty="0">
              <a:latin typeface="Arial" pitchFamily="34" charset="0"/>
              <a:cs typeface="Arial" pitchFamily="34" charset="0"/>
            </a:endParaRPr>
          </a:p>
          <a:p>
            <a:r>
              <a:rPr lang="en-US" sz="2400" b="1" dirty="0">
                <a:latin typeface="Arial" pitchFamily="34" charset="0"/>
                <a:cs typeface="Arial" pitchFamily="34" charset="0"/>
              </a:rPr>
              <a:t>    </a:t>
            </a:r>
            <a:r>
              <a:rPr lang="hi-IN" sz="2400" b="1" dirty="0">
                <a:latin typeface="Arial" pitchFamily="34" charset="0"/>
                <a:cs typeface="Arial" pitchFamily="34" charset="0"/>
              </a:rPr>
              <a:t>इन्टरनेट बैंकिंग द्वारा </a:t>
            </a:r>
            <a:endParaRPr lang="en-US" sz="2400" b="1" dirty="0">
              <a:latin typeface="Arial" pitchFamily="34" charset="0"/>
              <a:cs typeface="Arial" pitchFamily="34" charset="0"/>
            </a:endParaRPr>
          </a:p>
          <a:p>
            <a:r>
              <a:rPr lang="en-US" sz="2400" b="1" dirty="0">
                <a:latin typeface="Arial" pitchFamily="34" charset="0"/>
                <a:cs typeface="Arial" pitchFamily="34" charset="0"/>
              </a:rPr>
              <a:t>    </a:t>
            </a:r>
            <a:r>
              <a:rPr lang="hi-IN" sz="2400" b="1" dirty="0">
                <a:latin typeface="Arial" pitchFamily="34" charset="0"/>
                <a:cs typeface="Arial" pitchFamily="34" charset="0"/>
              </a:rPr>
              <a:t>फ़ोन बैंकिंग द्वारा</a:t>
            </a:r>
            <a:endParaRPr lang="en-US" sz="2400" b="1" dirty="0">
              <a:latin typeface="Arial" pitchFamily="34" charset="0"/>
              <a:cs typeface="Arial" pitchFamily="34" charset="0"/>
            </a:endParaRPr>
          </a:p>
          <a:p>
            <a:endParaRPr lang="en-US" sz="2400" b="1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 advTm="220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2" presetClass="entr" presetSubtype="8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8500"/>
                            </p:stCondLst>
                            <p:childTnLst>
                              <p:par>
                                <p:cTn id="26" presetID="1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500"/>
                            </p:stCondLst>
                            <p:childTnLst>
                              <p:par>
                                <p:cTn id="2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5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500"/>
                            </p:stCondLst>
                            <p:childTnLst>
                              <p:par>
                                <p:cTn id="39" presetID="29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3000"/>
                            </p:stCondLst>
                            <p:childTnLst>
                              <p:par>
                                <p:cTn id="45" presetID="1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4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270</Words>
  <Application>Microsoft Office PowerPoint</Application>
  <PresentationFormat>On-screen Show (4:3)</PresentationFormat>
  <Paragraphs>33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 Black</vt:lpstr>
      <vt:lpstr>Calibri</vt:lpstr>
      <vt:lpstr>inherit</vt:lpstr>
      <vt:lpstr>Mangal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abcd</dc:creator>
  <cp:lastModifiedBy>dinar joshi</cp:lastModifiedBy>
  <cp:revision>17</cp:revision>
  <dcterms:created xsi:type="dcterms:W3CDTF">2018-10-02T09:10:23Z</dcterms:created>
  <dcterms:modified xsi:type="dcterms:W3CDTF">2018-10-19T12:51:23Z</dcterms:modified>
</cp:coreProperties>
</file>

<file path=docProps/thumbnail.jpeg>
</file>